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84C9989-140C-45BB-9B05-D7FDDF8C1E8F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22EB7FC-87A9-4E2F-975A-83F2DB6F7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EC993-DBCC-487F-9889-5B34DC3F5DD1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F97C6-D5EE-4DDB-9C24-E38A55396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96D60-406E-4988-A12C-20E4EC120D2F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A31E4-BC74-478E-978B-DE02F6219F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CBDB5-88BA-4A81-ACA3-936856DD1BF7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129D4-1F1B-43F7-8C3E-05B77813EB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9A758D-1F97-4344-9297-B83167DEE51F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60E801-D0FE-46A5-AD94-E4740F71B5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BD508-175E-4856-8BAA-C5A2773BA4E5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A0A7C2-74B2-4B15-8995-5C1BE032E5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A0D87A-4B71-49CC-B358-4BF864CC0B52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34B7EF-A258-4680-8C91-2B30ECCBDC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DF6E3E-AFF0-453A-BC72-5A92997D8CB1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99D19B-A498-4E34-B378-AC33F9EB14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15CE-682B-470D-9FB7-A97F25E76F2A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78477-A156-40F3-84D6-276B071FF8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556C64-F7BF-4A19-A061-51A769A98F39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C11D7A2-494C-4B2C-8016-461F1092B1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249CFE0-B1C0-4E24-B239-CCFB77F4F9D0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1528B54-524A-4128-9302-E166175E8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E0F0CA1-8A05-4635-96E8-708429D1978B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DCAA7DD-0C91-4BD9-8C70-BB4CFCFCDE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3" r:id="rId2"/>
    <p:sldLayoutId id="2147483738" r:id="rId3"/>
    <p:sldLayoutId id="2147483739" r:id="rId4"/>
    <p:sldLayoutId id="2147483740" r:id="rId5"/>
    <p:sldLayoutId id="2147483741" r:id="rId6"/>
    <p:sldLayoutId id="2147483734" r:id="rId7"/>
    <p:sldLayoutId id="2147483742" r:id="rId8"/>
    <p:sldLayoutId id="2147483743" r:id="rId9"/>
    <p:sldLayoutId id="2147483735" r:id="rId10"/>
    <p:sldLayoutId id="214748373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66800"/>
            <a:ext cx="7772400" cy="1829761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000" dirty="0" err="1" smtClean="0"/>
              <a:t>Secuencias</a:t>
            </a:r>
            <a:r>
              <a:rPr lang="en-US" sz="6000" dirty="0" smtClean="0"/>
              <a:t> </a:t>
            </a:r>
            <a:r>
              <a:rPr lang="en-US" sz="6000" dirty="0" err="1" smtClean="0"/>
              <a:t>vocálicas</a:t>
            </a:r>
            <a:endParaRPr lang="en-US" sz="6000" dirty="0"/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en-US" sz="2500" smtClean="0"/>
              <a:t>SPAN 461/561 – Fonética</a:t>
            </a:r>
          </a:p>
          <a:p>
            <a:pPr marR="0" eaLnBrk="1" hangingPunct="1">
              <a:lnSpc>
                <a:spcPct val="80000"/>
              </a:lnSpc>
            </a:pPr>
            <a:r>
              <a:rPr lang="en-US" sz="2500" smtClean="0"/>
              <a:t>Otoño 2011</a:t>
            </a:r>
          </a:p>
          <a:p>
            <a:pPr marR="0" eaLnBrk="1" hangingPunct="1">
              <a:lnSpc>
                <a:spcPct val="80000"/>
              </a:lnSpc>
            </a:pPr>
            <a:r>
              <a:rPr lang="en-US" sz="2500" smtClean="0"/>
              <a:t>Dr. Waltermire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Ejemplos de hiato en palabras sin acento ortográfico (tilde):</a:t>
            </a:r>
          </a:p>
          <a:p>
            <a:pPr eaLnBrk="1" hangingPunct="1">
              <a:buFont typeface="Wingdings 3" pitchFamily="18" charset="2"/>
              <a:buNone/>
            </a:pPr>
            <a:endParaRPr lang="es-ES" smtClean="0"/>
          </a:p>
          <a:p>
            <a:pPr lvl="2" eaLnBrk="1" hangingPunct="1"/>
            <a:r>
              <a:rPr lang="es-ES" smtClean="0"/>
              <a:t>Teo		[té.o]</a:t>
            </a:r>
          </a:p>
          <a:p>
            <a:pPr lvl="2" eaLnBrk="1" hangingPunct="1"/>
            <a:r>
              <a:rPr lang="es-ES" smtClean="0"/>
              <a:t>Leer		[le.ér]</a:t>
            </a:r>
          </a:p>
          <a:p>
            <a:pPr lvl="2" eaLnBrk="1" hangingPunct="1"/>
            <a:r>
              <a:rPr lang="es-ES" smtClean="0"/>
              <a:t>Poema		[po.é.ma]</a:t>
            </a:r>
          </a:p>
          <a:p>
            <a:pPr lvl="2" eaLnBrk="1" hangingPunct="1"/>
            <a:r>
              <a:rPr lang="es-ES" smtClean="0"/>
              <a:t>Toalla		[to.á.ya]</a:t>
            </a:r>
          </a:p>
          <a:p>
            <a:pPr lvl="2" eaLnBrk="1" hangingPunct="1"/>
            <a:r>
              <a:rPr lang="es-ES" smtClean="0"/>
              <a:t>Leandro	[le.án.dro]</a:t>
            </a:r>
          </a:p>
          <a:p>
            <a:pPr lvl="2" eaLnBrk="1" hangingPunct="1"/>
            <a:endParaRPr lang="en-US" smtClean="0"/>
          </a:p>
          <a:p>
            <a:pPr lvl="2" eaLnBrk="1" hangingPunct="1"/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Hiatos</a:t>
            </a:r>
            <a:r>
              <a:rPr lang="en-US" dirty="0" smtClean="0"/>
              <a:t> II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Ejemplos de hiato en palabras con acento ortográfico (tilde):</a:t>
            </a:r>
          </a:p>
          <a:p>
            <a:pPr eaLnBrk="1" hangingPunct="1">
              <a:buFont typeface="Wingdings 3" pitchFamily="18" charset="2"/>
              <a:buNone/>
            </a:pPr>
            <a:endParaRPr lang="es-ES" smtClean="0"/>
          </a:p>
          <a:p>
            <a:pPr lvl="2" eaLnBrk="1" hangingPunct="1"/>
            <a:r>
              <a:rPr lang="es-ES" smtClean="0"/>
              <a:t>Día		[dí.a]</a:t>
            </a:r>
          </a:p>
          <a:p>
            <a:pPr lvl="2" eaLnBrk="1" hangingPunct="1"/>
            <a:r>
              <a:rPr lang="es-ES" smtClean="0"/>
              <a:t>Maíz		[ma.ís]</a:t>
            </a:r>
          </a:p>
          <a:p>
            <a:pPr lvl="2" eaLnBrk="1" hangingPunct="1"/>
            <a:r>
              <a:rPr lang="es-ES" smtClean="0"/>
              <a:t>Continúa	[kon.ti.nú.a]</a:t>
            </a:r>
          </a:p>
          <a:p>
            <a:pPr lvl="2" eaLnBrk="1" hangingPunct="1"/>
            <a:r>
              <a:rPr lang="es-ES" smtClean="0"/>
              <a:t>Aún		[a.ún]</a:t>
            </a:r>
          </a:p>
          <a:p>
            <a:pPr lvl="2" eaLnBrk="1" hangingPunct="1"/>
            <a:r>
              <a:rPr lang="es-ES" smtClean="0"/>
              <a:t>Ríe		[rí.e]</a:t>
            </a:r>
          </a:p>
          <a:p>
            <a:pPr lvl="2" eaLnBrk="1" hangingPunct="1"/>
            <a:r>
              <a:rPr lang="es-ES" smtClean="0"/>
              <a:t>Leí		[le.í]</a:t>
            </a:r>
          </a:p>
          <a:p>
            <a:pPr lvl="2" eaLnBrk="1" hangingPunct="1">
              <a:buFont typeface="Wingdings 2" pitchFamily="18" charset="2"/>
              <a:buNone/>
            </a:pPr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Hiatos</a:t>
            </a:r>
            <a:r>
              <a:rPr lang="en-US" dirty="0" smtClean="0"/>
              <a:t> III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Secuencia de dos vocales en la </a:t>
            </a:r>
            <a:r>
              <a:rPr lang="es-ES" b="1" smtClean="0"/>
              <a:t>misma </a:t>
            </a:r>
            <a:r>
              <a:rPr lang="es-ES" smtClean="0"/>
              <a:t>sílaba</a:t>
            </a:r>
          </a:p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Ejemplos:</a:t>
            </a:r>
          </a:p>
          <a:p>
            <a:pPr lvl="2" eaLnBrk="1" hangingPunct="1"/>
            <a:endParaRPr lang="en-US" smtClean="0"/>
          </a:p>
          <a:p>
            <a:pPr lvl="2" eaLnBrk="1" hangingPunct="1"/>
            <a:r>
              <a:rPr lang="es-ES" smtClean="0"/>
              <a:t>Miel 		[m</a:t>
            </a:r>
            <a:r>
              <a:rPr lang="es-ES" b="1" smtClean="0"/>
              <a:t>jé</a:t>
            </a:r>
            <a:r>
              <a:rPr lang="es-ES" smtClean="0"/>
              <a:t>l]</a:t>
            </a:r>
          </a:p>
          <a:p>
            <a:pPr lvl="2" eaLnBrk="1" hangingPunct="1"/>
            <a:r>
              <a:rPr lang="es-ES" smtClean="0"/>
              <a:t>Cumbia 	[kúm.b</a:t>
            </a:r>
            <a:r>
              <a:rPr lang="es-ES" b="1" smtClean="0"/>
              <a:t>ja</a:t>
            </a:r>
            <a:r>
              <a:rPr lang="es-ES" smtClean="0"/>
              <a:t>]</a:t>
            </a:r>
          </a:p>
          <a:p>
            <a:pPr lvl="2" eaLnBrk="1" hangingPunct="1"/>
            <a:r>
              <a:rPr lang="es-ES" smtClean="0"/>
              <a:t>Fuerte		[f</a:t>
            </a:r>
            <a:r>
              <a:rPr lang="es-ES" b="1" smtClean="0"/>
              <a:t>wé</a:t>
            </a:r>
            <a:r>
              <a:rPr lang="es-ES" smtClean="0"/>
              <a:t>r.te]</a:t>
            </a:r>
          </a:p>
          <a:p>
            <a:pPr lvl="2" eaLnBrk="1" hangingPunct="1"/>
            <a:r>
              <a:rPr lang="es-ES" smtClean="0"/>
              <a:t>Europa 	[</a:t>
            </a:r>
            <a:r>
              <a:rPr lang="es-ES" b="1" smtClean="0"/>
              <a:t>ew</a:t>
            </a:r>
            <a:r>
              <a:rPr lang="es-ES" smtClean="0"/>
              <a:t>.ró.pa]</a:t>
            </a:r>
          </a:p>
          <a:p>
            <a:pPr lvl="2" eaLnBrk="1" hangingPunct="1"/>
            <a:r>
              <a:rPr lang="es-ES" smtClean="0"/>
              <a:t>Paisaje		[p</a:t>
            </a:r>
            <a:r>
              <a:rPr lang="es-ES" b="1" smtClean="0"/>
              <a:t>aj</a:t>
            </a:r>
            <a:r>
              <a:rPr lang="es-ES" smtClean="0"/>
              <a:t>.sá.xe]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Diptongos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Los diptongos constan de dos elementos – </a:t>
            </a:r>
          </a:p>
          <a:p>
            <a:pPr eaLnBrk="1" hangingPunct="1">
              <a:buFont typeface="Wingdings 3" pitchFamily="18" charset="2"/>
              <a:buNone/>
            </a:pPr>
            <a:endParaRPr lang="es-ES" smtClean="0"/>
          </a:p>
          <a:p>
            <a:pPr marL="971550" lvl="1" indent="-514350" eaLnBrk="1" hangingPunct="1">
              <a:buFont typeface="Verdana" pitchFamily="34" charset="0"/>
              <a:buNone/>
            </a:pPr>
            <a:r>
              <a:rPr lang="es-ES" smtClean="0"/>
              <a:t>a.	Un núcleo – recibe mayor prominencia; se pronuncia como una vocal normal; capaz de recibir el acento prosódico</a:t>
            </a:r>
          </a:p>
          <a:p>
            <a:pPr marL="971550" lvl="1" indent="-514350" eaLnBrk="1" hangingPunct="1">
              <a:buFont typeface="Verdana" pitchFamily="34" charset="0"/>
              <a:buAutoNum type="alphaLcPeriod"/>
            </a:pPr>
            <a:endParaRPr lang="es-ES" smtClean="0"/>
          </a:p>
          <a:p>
            <a:pPr marL="971550" lvl="1" indent="-514350" eaLnBrk="1" hangingPunct="1">
              <a:buFont typeface="Verdana" pitchFamily="34" charset="0"/>
              <a:buNone/>
            </a:pPr>
            <a:r>
              <a:rPr lang="es-ES" smtClean="0"/>
              <a:t>b.	Una semivocal – no recibe mucha prominencia; dura menos tiempo que el núcleo; no es capaz de recibir el acento prosódico. *Las semivocales se representan con los símbolos [j] y [w] en esta presentación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Diptongos</a:t>
            </a:r>
            <a:r>
              <a:rPr lang="en-US" dirty="0" smtClean="0"/>
              <a:t> II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Sonidos con propiedades vocálicas (falta de obstrucción en la cavidad bucal al producirse) que se juntan con vocales en la formación de diptongos y triptongos</a:t>
            </a:r>
          </a:p>
          <a:p>
            <a:pPr eaLnBrk="1" hangingPunct="1">
              <a:buFont typeface="Wingdings 3" pitchFamily="18" charset="2"/>
              <a:buNone/>
            </a:pPr>
            <a:endParaRPr lang="es-ES" smtClean="0"/>
          </a:p>
          <a:p>
            <a:pPr eaLnBrk="1" hangingPunct="1"/>
            <a:r>
              <a:rPr lang="es-ES" smtClean="0"/>
              <a:t>Representadas en la ortografía por las letras “u”, “y”, e “i” (p. ej. “fuerte”, “pautas”, “dieta”, “pleito”, “hay”, etc.)</a:t>
            </a:r>
          </a:p>
          <a:p>
            <a:pPr eaLnBrk="1" hangingPunct="1">
              <a:buFont typeface="Wingdings 3" pitchFamily="18" charset="2"/>
              <a:buNone/>
            </a:pPr>
            <a:endParaRPr lang="es-ES" smtClean="0"/>
          </a:p>
          <a:p>
            <a:pPr eaLnBrk="1" hangingPunct="1"/>
            <a:r>
              <a:rPr lang="es-ES" i="1" smtClean="0"/>
              <a:t>Nunca</a:t>
            </a:r>
            <a:r>
              <a:rPr lang="es-ES" smtClean="0"/>
              <a:t> ocurren al principio de la sílaba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Semivocales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El tipo de diptongo más común en el idioma</a:t>
            </a:r>
          </a:p>
          <a:p>
            <a:pPr eaLnBrk="1" hangingPunct="1">
              <a:buFont typeface="Wingdings 3" pitchFamily="18" charset="2"/>
              <a:buNone/>
            </a:pPr>
            <a:endParaRPr lang="es-ES" smtClean="0"/>
          </a:p>
          <a:p>
            <a:pPr eaLnBrk="1" hangingPunct="1"/>
            <a:r>
              <a:rPr lang="es-ES" smtClean="0"/>
              <a:t>Consta de una semivocal seguida de una vocal (núcleo)</a:t>
            </a:r>
          </a:p>
          <a:p>
            <a:pPr eaLnBrk="1" hangingPunct="1">
              <a:buFont typeface="Wingdings 3" pitchFamily="18" charset="2"/>
              <a:buNone/>
            </a:pPr>
            <a:endParaRPr lang="es-ES" smtClean="0"/>
          </a:p>
          <a:p>
            <a:pPr eaLnBrk="1" hangingPunct="1"/>
            <a:r>
              <a:rPr lang="es-ES" smtClean="0"/>
              <a:t>Ejemplos con la semivocal anterior </a:t>
            </a:r>
            <a:r>
              <a:rPr lang="en-US" smtClean="0"/>
              <a:t>[j]:</a:t>
            </a:r>
          </a:p>
          <a:p>
            <a:pPr lvl="2" eaLnBrk="1" hangingPunct="1"/>
            <a:r>
              <a:rPr lang="es-ES" smtClean="0"/>
              <a:t>Miedo		[mjé.ðo]</a:t>
            </a:r>
          </a:p>
          <a:p>
            <a:pPr lvl="2" eaLnBrk="1" hangingPunct="1"/>
            <a:r>
              <a:rPr lang="es-ES" smtClean="0"/>
              <a:t>Viaje		[bjá.xe]</a:t>
            </a:r>
          </a:p>
          <a:p>
            <a:pPr lvl="2" eaLnBrk="1" hangingPunct="1"/>
            <a:r>
              <a:rPr lang="es-ES" smtClean="0"/>
              <a:t>Piojos		[pjó.xos]</a:t>
            </a:r>
          </a:p>
          <a:p>
            <a:pPr lvl="2" eaLnBrk="1" hangingPunct="1"/>
            <a:r>
              <a:rPr lang="es-ES" smtClean="0"/>
              <a:t>Viuda		[bjú.ða]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Diptongos</a:t>
            </a:r>
            <a:r>
              <a:rPr lang="en-US" dirty="0" smtClean="0"/>
              <a:t> </a:t>
            </a:r>
            <a:r>
              <a:rPr lang="en-US" dirty="0" err="1" smtClean="0"/>
              <a:t>crecientes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 eaLnBrk="1" hangingPunct="1"/>
            <a:r>
              <a:rPr lang="es-ES" smtClean="0"/>
              <a:t>Ejemplos con la semivocal posterior [w]:</a:t>
            </a:r>
          </a:p>
          <a:p>
            <a:pPr lvl="2" eaLnBrk="1" hangingPunct="1"/>
            <a:r>
              <a:rPr lang="es-ES" smtClean="0"/>
              <a:t>Cuidar		[kwi.ðár]</a:t>
            </a:r>
          </a:p>
          <a:p>
            <a:pPr lvl="2" eaLnBrk="1" hangingPunct="1"/>
            <a:r>
              <a:rPr lang="es-ES" smtClean="0"/>
              <a:t>Escuela		[es.kwé.la]</a:t>
            </a:r>
          </a:p>
          <a:p>
            <a:pPr lvl="2" eaLnBrk="1" hangingPunct="1"/>
            <a:r>
              <a:rPr lang="es-ES" smtClean="0"/>
              <a:t>Aduana	[a.ðwá.na]</a:t>
            </a:r>
          </a:p>
          <a:p>
            <a:pPr lvl="2" eaLnBrk="1" hangingPunct="1"/>
            <a:r>
              <a:rPr lang="es-ES" smtClean="0"/>
              <a:t>Cuota		[kwó.ta]</a:t>
            </a:r>
          </a:p>
          <a:p>
            <a:pPr lvl="2" eaLnBrk="1" hangingPunct="1">
              <a:buFont typeface="Wingdings 2" pitchFamily="18" charset="2"/>
              <a:buNone/>
            </a:pPr>
            <a:endParaRPr lang="es-ES" smtClean="0"/>
          </a:p>
          <a:p>
            <a:pPr eaLnBrk="1" hangingPunct="1"/>
            <a:r>
              <a:rPr lang="es-ES" smtClean="0"/>
              <a:t>Cuando estos sonidos ocurren al principio de una sílaba, se consideran consonantes. Considera las siguientes formas:</a:t>
            </a:r>
          </a:p>
          <a:p>
            <a:pPr lvl="2" eaLnBrk="1" hangingPunct="1"/>
            <a:r>
              <a:rPr lang="es-ES" smtClean="0"/>
              <a:t>Huevo		[wé.βo]</a:t>
            </a:r>
          </a:p>
          <a:p>
            <a:pPr lvl="2" eaLnBrk="1" hangingPunct="1"/>
            <a:r>
              <a:rPr lang="es-ES" smtClean="0"/>
              <a:t>Hielo		[yé.lo]</a:t>
            </a:r>
          </a:p>
          <a:p>
            <a:pPr lvl="2" eaLnBrk="1" hangingPunct="1">
              <a:buFont typeface="Wingdings 2" pitchFamily="18" charset="2"/>
              <a:buNone/>
            </a:pPr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dirty="0" smtClean="0"/>
              <a:t>Consta de una vocal (núcleo) seguida de una semivocal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s-ES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dirty="0" smtClean="0"/>
              <a:t>Ejemplos con la semivocal anterior [j]:</a:t>
            </a:r>
          </a:p>
          <a:p>
            <a:pPr marL="859536" lvl="2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ES" dirty="0" smtClean="0"/>
              <a:t>Peinar		[</a:t>
            </a:r>
            <a:r>
              <a:rPr lang="es-ES" dirty="0" err="1" smtClean="0"/>
              <a:t>pej.nár</a:t>
            </a:r>
            <a:r>
              <a:rPr lang="es-ES" dirty="0" smtClean="0"/>
              <a:t>]]</a:t>
            </a:r>
          </a:p>
          <a:p>
            <a:pPr marL="859536" lvl="2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ES" dirty="0" smtClean="0"/>
              <a:t>Mayra		[</a:t>
            </a:r>
            <a:r>
              <a:rPr lang="es-ES" dirty="0" err="1" smtClean="0"/>
              <a:t>máj.ra</a:t>
            </a:r>
            <a:r>
              <a:rPr lang="es-ES" dirty="0" smtClean="0"/>
              <a:t>]</a:t>
            </a:r>
          </a:p>
          <a:p>
            <a:pPr marL="859536" lvl="2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ES" dirty="0" smtClean="0"/>
              <a:t>Soy		[</a:t>
            </a:r>
            <a:r>
              <a:rPr lang="es-ES" dirty="0" err="1" smtClean="0"/>
              <a:t>sój</a:t>
            </a:r>
            <a:r>
              <a:rPr lang="es-ES" dirty="0" smtClean="0"/>
              <a:t>]</a:t>
            </a:r>
          </a:p>
          <a:p>
            <a:pPr marL="859536" lvl="2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ES" dirty="0" smtClean="0"/>
              <a:t>Muy		[</a:t>
            </a:r>
            <a:r>
              <a:rPr lang="es-ES" dirty="0" err="1" smtClean="0"/>
              <a:t>múj</a:t>
            </a:r>
            <a:r>
              <a:rPr lang="es-ES" dirty="0" smtClean="0"/>
              <a:t>]</a:t>
            </a:r>
          </a:p>
          <a:p>
            <a:pPr marL="859536" lvl="2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endParaRPr lang="es-ES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dirty="0" smtClean="0"/>
              <a:t>Ejemplos con la semivocal posterior [w]:</a:t>
            </a:r>
          </a:p>
          <a:p>
            <a:pPr marL="859536" lvl="2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ES" dirty="0" smtClean="0"/>
              <a:t>Pausa		[páw.sa]</a:t>
            </a:r>
          </a:p>
          <a:p>
            <a:pPr marL="859536" lvl="2" eaLnBrk="1" fontAlgn="auto" hangingPunct="1">
              <a:spcAft>
                <a:spcPts val="0"/>
              </a:spcAft>
              <a:buFont typeface="Wingdings 2"/>
              <a:buChar char=""/>
              <a:defRPr/>
            </a:pPr>
            <a:r>
              <a:rPr lang="es-ES" dirty="0" smtClean="0"/>
              <a:t>Deuda		[</a:t>
            </a:r>
            <a:r>
              <a:rPr lang="es-ES" dirty="0" err="1" smtClean="0"/>
              <a:t>déw.ða</a:t>
            </a:r>
            <a:r>
              <a:rPr lang="es-ES" dirty="0" smtClean="0"/>
              <a:t>]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Diptongos</a:t>
            </a:r>
            <a:r>
              <a:rPr lang="en-US" dirty="0" smtClean="0"/>
              <a:t> </a:t>
            </a:r>
            <a:r>
              <a:rPr lang="en-US" dirty="0" err="1" smtClean="0"/>
              <a:t>decrecientes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Secuencia de tres vocales en la </a:t>
            </a:r>
            <a:r>
              <a:rPr lang="es-ES" b="1" smtClean="0"/>
              <a:t>misma</a:t>
            </a:r>
            <a:r>
              <a:rPr lang="es-ES" i="1" smtClean="0"/>
              <a:t> </a:t>
            </a:r>
            <a:r>
              <a:rPr lang="es-ES" smtClean="0"/>
              <a:t>sílaba</a:t>
            </a:r>
          </a:p>
          <a:p>
            <a:pPr eaLnBrk="1" hangingPunct="1">
              <a:buFont typeface="Wingdings 3" pitchFamily="18" charset="2"/>
              <a:buNone/>
            </a:pPr>
            <a:endParaRPr lang="es-ES" smtClean="0"/>
          </a:p>
          <a:p>
            <a:pPr eaLnBrk="1" hangingPunct="1"/>
            <a:r>
              <a:rPr lang="es-ES" smtClean="0"/>
              <a:t>Consta de una semivocal seguida de una vocal (núcleo) seguida de otra semivocal</a:t>
            </a:r>
          </a:p>
          <a:p>
            <a:pPr eaLnBrk="1" hangingPunct="1">
              <a:buFont typeface="Wingdings 3" pitchFamily="18" charset="2"/>
              <a:buNone/>
            </a:pPr>
            <a:endParaRPr lang="es-ES" smtClean="0"/>
          </a:p>
          <a:p>
            <a:pPr eaLnBrk="1" hangingPunct="1"/>
            <a:r>
              <a:rPr lang="es-ES" smtClean="0"/>
              <a:t>No son muy comunes en el idioma</a:t>
            </a:r>
          </a:p>
          <a:p>
            <a:pPr eaLnBrk="1" hangingPunct="1">
              <a:buFont typeface="Wingdings 3" pitchFamily="18" charset="2"/>
              <a:buNone/>
            </a:pPr>
            <a:endParaRPr lang="es-ES" smtClean="0"/>
          </a:p>
          <a:p>
            <a:pPr eaLnBrk="1" hangingPunct="1"/>
            <a:r>
              <a:rPr lang="es-ES" smtClean="0"/>
              <a:t>Ejemplos:</a:t>
            </a:r>
          </a:p>
          <a:p>
            <a:pPr lvl="2" eaLnBrk="1" hangingPunct="1"/>
            <a:r>
              <a:rPr lang="es-ES" smtClean="0"/>
              <a:t>Buey		[bwéj]</a:t>
            </a:r>
          </a:p>
          <a:p>
            <a:pPr lvl="2" eaLnBrk="1" hangingPunct="1"/>
            <a:r>
              <a:rPr lang="es-ES" smtClean="0"/>
              <a:t>Uruguay 	[u.ru.γwáj]</a:t>
            </a:r>
          </a:p>
          <a:p>
            <a:pPr eaLnBrk="1" hangingPunct="1"/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Triptongos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dirty="0" smtClean="0"/>
              <a:t>Secuencia de dos vocales en sílabas distintas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s-ES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dirty="0" smtClean="0"/>
              <a:t>Las dos vocales tienen igual prominencia (es decir, cada vocal se pronuncia de forma completa, con la misma duración)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s-ES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dirty="0" smtClean="0"/>
              <a:t>Sólo una de las vocales puede llevar el acento prosódico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s-ES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s-ES" dirty="0" smtClean="0"/>
              <a:t>Ya que las dos vocales pertenecen a sílabas diferentes, las dos se consideran núcleos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Hiatos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299</TotalTime>
  <Words>288</Words>
  <Application>Microsoft Office PowerPoint</Application>
  <PresentationFormat>On-screen Show (4:3)</PresentationFormat>
  <Paragraphs>92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Lucida Sans Unicode</vt:lpstr>
      <vt:lpstr>Wingdings 3</vt:lpstr>
      <vt:lpstr>Verdana</vt:lpstr>
      <vt:lpstr>Wingdings 2</vt:lpstr>
      <vt:lpstr>Calibri</vt:lpstr>
      <vt:lpstr>Concourse</vt:lpstr>
      <vt:lpstr>Secuencias vocálicas</vt:lpstr>
      <vt:lpstr>Diptongos</vt:lpstr>
      <vt:lpstr>Diptongos II</vt:lpstr>
      <vt:lpstr>Semivocales</vt:lpstr>
      <vt:lpstr>Diptongos crecientes</vt:lpstr>
      <vt:lpstr>Slide 6</vt:lpstr>
      <vt:lpstr>Diptongos decrecientes</vt:lpstr>
      <vt:lpstr>Triptongos</vt:lpstr>
      <vt:lpstr>Hiatos</vt:lpstr>
      <vt:lpstr>Hiatos II</vt:lpstr>
      <vt:lpstr>Hiatos III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Secuencias vocálicas</dc:title>
  <dc:creator>Mark</dc:creator>
  <cp:lastModifiedBy>Carlos</cp:lastModifiedBy>
  <cp:revision>29</cp:revision>
  <dcterms:created xsi:type="dcterms:W3CDTF">2010-06-15T19:40:09Z</dcterms:created>
  <dcterms:modified xsi:type="dcterms:W3CDTF">2011-12-12T22:11:38Z</dcterms:modified>
</cp:coreProperties>
</file>